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4"/>
  </p:notesMasterIdLst>
  <p:handoutMasterIdLst>
    <p:handoutMasterId r:id="rId35"/>
  </p:handoutMasterIdLst>
  <p:sldIdLst>
    <p:sldId id="256" r:id="rId2"/>
    <p:sldId id="280" r:id="rId3"/>
    <p:sldId id="281" r:id="rId4"/>
    <p:sldId id="282" r:id="rId5"/>
    <p:sldId id="283" r:id="rId6"/>
    <p:sldId id="286" r:id="rId7"/>
    <p:sldId id="287" r:id="rId8"/>
    <p:sldId id="288" r:id="rId9"/>
    <p:sldId id="257" r:id="rId10"/>
    <p:sldId id="258" r:id="rId11"/>
    <p:sldId id="289" r:id="rId12"/>
    <p:sldId id="290" r:id="rId13"/>
    <p:sldId id="293" r:id="rId14"/>
    <p:sldId id="291" r:id="rId15"/>
    <p:sldId id="292" r:id="rId16"/>
    <p:sldId id="259" r:id="rId17"/>
    <p:sldId id="294" r:id="rId18"/>
    <p:sldId id="295" r:id="rId19"/>
    <p:sldId id="296" r:id="rId20"/>
    <p:sldId id="260" r:id="rId21"/>
    <p:sldId id="305" r:id="rId22"/>
    <p:sldId id="299" r:id="rId23"/>
    <p:sldId id="300" r:id="rId24"/>
    <p:sldId id="301" r:id="rId25"/>
    <p:sldId id="302" r:id="rId26"/>
    <p:sldId id="303" r:id="rId27"/>
    <p:sldId id="297" r:id="rId28"/>
    <p:sldId id="298" r:id="rId29"/>
    <p:sldId id="274" r:id="rId30"/>
    <p:sldId id="306" r:id="rId31"/>
    <p:sldId id="307" r:id="rId32"/>
    <p:sldId id="304" r:id="rId3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1968" y="-9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4286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t-PT" dirty="0" smtClean="0"/>
              <a:t>Introdução às Finanças – 1º S- 2017 – Capítulo IV </a:t>
            </a:r>
          </a:p>
          <a:p>
            <a:r>
              <a:rPr lang="pt-PT" dirty="0" smtClean="0"/>
              <a:t>(Continuação)</a:t>
            </a:r>
            <a:endParaRPr lang="pt-P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48996-347D-4D86-9342-256E6F8FAA63}" type="slidenum">
              <a:rPr lang="pt-PT" smtClean="0"/>
              <a:pPr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7CD73-5AED-4356-B9F5-B255139DF6D5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674696-9367-41CE-8069-FB4CE0040B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585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7BF8-A844-43DB-BBCF-FD43903EEF9E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33D85-4252-4058-8036-D3E92636A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7BF8-A844-43DB-BBCF-FD43903EEF9E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33D85-4252-4058-8036-D3E92636A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7BF8-A844-43DB-BBCF-FD43903EEF9E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33D85-4252-4058-8036-D3E92636A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7BF8-A844-43DB-BBCF-FD43903EEF9E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33D85-4252-4058-8036-D3E92636A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7BF8-A844-43DB-BBCF-FD43903EEF9E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33D85-4252-4058-8036-D3E92636A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7BF8-A844-43DB-BBCF-FD43903EEF9E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33D85-4252-4058-8036-D3E92636A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7BF8-A844-43DB-BBCF-FD43903EEF9E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33D85-4252-4058-8036-D3E92636A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7BF8-A844-43DB-BBCF-FD43903EEF9E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33D85-4252-4058-8036-D3E92636A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7BF8-A844-43DB-BBCF-FD43903EEF9E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33D85-4252-4058-8036-D3E92636A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7BF8-A844-43DB-BBCF-FD43903EEF9E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33D85-4252-4058-8036-D3E92636A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7BF8-A844-43DB-BBCF-FD43903EEF9E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33D85-4252-4058-8036-D3E92636A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C7BF8-A844-43DB-BBCF-FD43903EEF9E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33D85-4252-4058-8036-D3E92636A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81000"/>
            <a:ext cx="1143000" cy="4572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676400" y="38100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752600" y="1905000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cs typeface="Times New Roman" pitchFamily="18" charset="0"/>
              </a:rPr>
              <a:t>Aulas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Te</a:t>
            </a:r>
            <a:r>
              <a:rPr lang="en-US" sz="2400" b="1" dirty="0" err="1">
                <a:cs typeface="Times New Roman"/>
              </a:rPr>
              <a:t>óricas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43400" y="2438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cs typeface="Times New Roman" pitchFamily="18" charset="0"/>
              </a:rPr>
              <a:t>de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4600" y="3200400"/>
            <a:ext cx="472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cs typeface="Times New Roman"/>
              </a:rPr>
              <a:t>In</a:t>
            </a:r>
            <a:r>
              <a:rPr lang="en-US" sz="3200" b="1" dirty="0" err="1">
                <a:cs typeface="Times New Roman" pitchFamily="18" charset="0"/>
              </a:rPr>
              <a:t>trodução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às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Finanças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76600" y="42672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cs typeface="Times New Roman" pitchFamily="18" charset="0"/>
              </a:rPr>
              <a:t>Ano</a:t>
            </a:r>
            <a:r>
              <a:rPr lang="en-US" sz="2000" b="1" dirty="0">
                <a:cs typeface="Times New Roman" pitchFamily="18" charset="0"/>
              </a:rPr>
              <a:t> </a:t>
            </a:r>
            <a:r>
              <a:rPr lang="en-US" sz="2000" b="1" dirty="0" err="1">
                <a:cs typeface="Times New Roman" pitchFamily="18" charset="0"/>
              </a:rPr>
              <a:t>Lectivo</a:t>
            </a:r>
            <a:r>
              <a:rPr lang="en-US" sz="2000" b="1" dirty="0">
                <a:cs typeface="Times New Roman" pitchFamily="18" charset="0"/>
              </a:rPr>
              <a:t> de </a:t>
            </a:r>
            <a:r>
              <a:rPr lang="en-US" sz="2000" b="1" dirty="0" smtClean="0">
                <a:cs typeface="Times New Roman" pitchFamily="18" charset="0"/>
              </a:rPr>
              <a:t>2020</a:t>
            </a:r>
            <a:endParaRPr lang="en-US" sz="2000" b="1" dirty="0"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9200" y="56388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cs typeface="Times New Roman" pitchFamily="18" charset="0"/>
              </a:rPr>
              <a:t>Docentes</a:t>
            </a:r>
            <a:r>
              <a:rPr lang="en-US" dirty="0">
                <a:cs typeface="Times New Roman" pitchFamily="18" charset="0"/>
              </a:rPr>
              <a:t>: Juliete Sitoe e </a:t>
            </a:r>
            <a:r>
              <a:rPr lang="en-US" dirty="0" err="1">
                <a:cs typeface="Times New Roman" pitchFamily="18" charset="0"/>
              </a:rPr>
              <a:t>Cheila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Hoana</a:t>
            </a:r>
            <a:endParaRPr lang="en-US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5648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211282"/>
            <a:ext cx="8458200" cy="46166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O crédito consiste na obtenção de um empréstimo junto a um banco, durante um período de tempo pré-determinado. Quando contrai uma dívida, a empresa está não só obrigada à restituição do capital emprestado, mas também o pagamento de juros, fixados com base numa taxa que é aplicada ao valor do empréstimo.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0" y="609600"/>
            <a:ext cx="7315200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Empréstimos Bancários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5648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8516" y="1437917"/>
            <a:ext cx="8458200" cy="39703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2800" dirty="0">
                <a:latin typeface="Arial" panose="020B0604020202020204" pitchFamily="34" charset="0"/>
                <a:cs typeface="Arial" panose="020B0604020202020204" pitchFamily="34" charset="0"/>
              </a:rPr>
              <a:t>Cada termo da renda inclui duas parcelas: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800" dirty="0">
                <a:latin typeface="Arial" panose="020B0604020202020204" pitchFamily="34" charset="0"/>
                <a:cs typeface="Arial" panose="020B0604020202020204" pitchFamily="34" charset="0"/>
              </a:rPr>
              <a:t>Parcela de juros (quota de juros) que incide sobre o capital em dívida em cada período (</a:t>
            </a:r>
            <a:r>
              <a:rPr lang="pt-PT" sz="2800" dirty="0" err="1">
                <a:latin typeface="Arial" panose="020B0604020202020204" pitchFamily="34" charset="0"/>
                <a:cs typeface="Arial" panose="020B0604020202020204" pitchFamily="34" charset="0"/>
              </a:rPr>
              <a:t>Jk</a:t>
            </a:r>
            <a:r>
              <a:rPr lang="pt-PT" sz="28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800" dirty="0">
                <a:latin typeface="Arial" panose="020B0604020202020204" pitchFamily="34" charset="0"/>
                <a:cs typeface="Arial" panose="020B0604020202020204" pitchFamily="34" charset="0"/>
              </a:rPr>
              <a:t>Parcela de reembolso de capital ou amortização propriamente dita (</a:t>
            </a:r>
            <a:r>
              <a:rPr lang="pt-PT" sz="2800" dirty="0" err="1">
                <a:latin typeface="Arial" panose="020B0604020202020204" pitchFamily="34" charset="0"/>
                <a:cs typeface="Arial" panose="020B0604020202020204" pitchFamily="34" charset="0"/>
              </a:rPr>
              <a:t>Mk</a:t>
            </a:r>
            <a:r>
              <a:rPr lang="pt-PT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800" dirty="0">
                <a:latin typeface="Arial" panose="020B0604020202020204" pitchFamily="34" charset="0"/>
                <a:cs typeface="Arial" panose="020B0604020202020204" pitchFamily="34" charset="0"/>
              </a:rPr>
              <a:t>CK é a parcela da renda.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900" y="457200"/>
            <a:ext cx="7886700" cy="95410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Sistemas de amortização com reembolsos períodicos</a:t>
            </a:r>
          </a:p>
        </p:txBody>
      </p:sp>
    </p:spTree>
    <p:extLst>
      <p:ext uri="{BB962C8B-B14F-4D97-AF65-F5344CB8AC3E}">
        <p14:creationId xmlns:p14="http://schemas.microsoft.com/office/powerpoint/2010/main" val="1307372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5648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8516" y="1437917"/>
            <a:ext cx="8458200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Neste sistema, será constante a parcela reembolsada do capital(Mk) e decrescente as prestações períodicas (Ck) e as quotas de juro em cada período (Jk).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900" y="457200"/>
            <a:ext cx="7886700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Sistema Inglês</a:t>
            </a:r>
          </a:p>
        </p:txBody>
      </p:sp>
    </p:spTree>
    <p:extLst>
      <p:ext uri="{BB962C8B-B14F-4D97-AF65-F5344CB8AC3E}">
        <p14:creationId xmlns:p14="http://schemas.microsoft.com/office/powerpoint/2010/main" val="2261266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5648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900" y="457200"/>
            <a:ext cx="7886700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Sistema Inglês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40780"/>
              </p:ext>
            </p:extLst>
          </p:nvPr>
        </p:nvGraphicFramePr>
        <p:xfrm>
          <a:off x="762000" y="1600200"/>
          <a:ext cx="7315199" cy="25146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6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6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6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4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21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90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382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Anos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Capital Inicio Periodo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Pagto Juros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Pagto capital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Prestações Períodicos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Capital Fim Período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5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5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5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82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4733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5648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900" y="1037510"/>
            <a:ext cx="8458200" cy="39703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Seja um empréstimo de 400.000 MT contraído por um prazo de 4 anos à taxa de juro anual de 10%. Sabendo que a amortização do empréstimo será feita em 4 anos (sistema ing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lês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), determine: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a)	As prestações períodicas (renda),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b)	Elabore o mapa de amortização da dívida.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2900" y="457200"/>
            <a:ext cx="7886700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Sistema inglês</a:t>
            </a:r>
          </a:p>
        </p:txBody>
      </p:sp>
    </p:spTree>
    <p:extLst>
      <p:ext uri="{BB962C8B-B14F-4D97-AF65-F5344CB8AC3E}">
        <p14:creationId xmlns:p14="http://schemas.microsoft.com/office/powerpoint/2010/main" val="3526204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5648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900" y="457200"/>
            <a:ext cx="7886700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Sistema Inglês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617654"/>
              </p:ext>
            </p:extLst>
          </p:nvPr>
        </p:nvGraphicFramePr>
        <p:xfrm>
          <a:off x="990600" y="3733799"/>
          <a:ext cx="7010399" cy="2057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54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9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7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98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12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69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222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Anos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Capital Inicio Periodo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Pagto Juros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Pagto capital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Prestações Períodicos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Capital Fim Período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2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400.000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40.000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100.000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140.000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300.000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2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300.000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30.000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100.000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130.000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200.000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2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200.000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20.000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100.000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120.000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100.000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2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100.000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100.000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110.000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2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400.000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914400" y="1143000"/>
                <a:ext cx="4572000" cy="232993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PT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Dados</a:t>
                </a:r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PT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E= 400.000</a:t>
                </a:r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PT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n=4 anos </a:t>
                </a:r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PT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r= 10% </a:t>
                </a:r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PT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400.000</m:t>
                        </m:r>
                      </m:num>
                      <m:den>
                        <m:r>
                          <a:rPr lang="pt-PT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pt-PT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100.000</a:t>
                </a:r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43000"/>
                <a:ext cx="4572000" cy="2329933"/>
              </a:xfrm>
              <a:prstGeom prst="rect">
                <a:avLst/>
              </a:prstGeom>
              <a:blipFill rotWithShape="0">
                <a:blip r:embed="rId3"/>
                <a:stretch>
                  <a:fillRect l="-1067" t="-785" b="-5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8455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990600"/>
            <a:ext cx="8534400" cy="39703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Constituem uma fonte de financiamento a médio e longo prazo, relativamente usual nas sociedades anónimas ou por quotas e de reconhecida imagem de solidez financeira, podendo atingir montantes relativamente elevados e reembolsáveis de acordo com um plano previamente estabelecido.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Empréstimos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obrigacionistas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Empréstimos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obrigacionistas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638595"/>
              </p:ext>
            </p:extLst>
          </p:nvPr>
        </p:nvGraphicFramePr>
        <p:xfrm>
          <a:off x="533399" y="1371600"/>
          <a:ext cx="7543801" cy="381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7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33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1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86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7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Descrição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Ano 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Ano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Ano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Ano 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Ano 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1.Valor de emissão (+)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2.Despesas de emissão(-)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3.Capital Dívida Inicial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4.Amortização  (-)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3.Juro(-)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4.Premio reembolso(-)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5.Capital Dívida Final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6.Efeito Fiscal dos Juros(+)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7.Efeito Fiscal Despesas de Emissão(+)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8. Efeito Fiscal do Prémio de reembolso(+)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9. Cash Flow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3133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990600"/>
            <a:ext cx="8534400" cy="56323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Valor de Emissão= Nº de obrigações*valor de emissão</a:t>
            </a:r>
          </a:p>
          <a:p>
            <a:pPr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Despesas de emissão= Nº de obrigações*despesa de emissão</a:t>
            </a:r>
          </a:p>
          <a:p>
            <a:pPr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Valor nominal= Nº de obrigações*valor nominal/ obrigação</a:t>
            </a:r>
          </a:p>
          <a:p>
            <a:pPr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Prémio de reembolso= Nº de obrigações*prémio de reembolso*% reembolsada</a:t>
            </a:r>
          </a:p>
          <a:p>
            <a:pPr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Efeito fiscal do juro= juro*taxa IRPC</a:t>
            </a:r>
          </a:p>
          <a:p>
            <a:pPr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Efeito fiscal das despesas de emissão = despesas de emissão*taxa IRPC</a:t>
            </a:r>
          </a:p>
          <a:p>
            <a:pPr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Juros = taxa de cupão/n</a:t>
            </a:r>
            <a:r>
              <a:rPr lang="pt-BR" sz="2400" dirty="0">
                <a:latin typeface="Calibri" panose="020F0502020204030204" pitchFamily="34" charset="0"/>
                <a:cs typeface="Arial" panose="020B0604020202020204" pitchFamily="34" charset="0"/>
              </a:rPr>
              <a:t>º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períodos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Empréstimos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obrigacionistas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1531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4152" y="1393912"/>
            <a:ext cx="8534400" cy="36710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Valor de emissão, despesas de emissão e efeito fiscal das despesas de emissão só no ano 0;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Amortização, prémio de reembolso e efeito fiscal do prémio de reembolso só no ano em que há reembolso;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O efeito fiscal é anual.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Empréstimos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obrigacionistas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295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5648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0312" y="2133600"/>
            <a:ext cx="8686800" cy="203132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571500" indent="-571500" algn="just">
              <a:lnSpc>
                <a:spcPct val="150000"/>
              </a:lnSpc>
              <a:buAutoNum type="romanUcPeriod"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CAPITAIS PRÓPRIOS</a:t>
            </a:r>
          </a:p>
          <a:p>
            <a:pPr algn="just">
              <a:lnSpc>
                <a:spcPct val="150000"/>
              </a:lnSpc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II.	CAPITAIS ALHEIOS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924580"/>
            <a:ext cx="7696200" cy="95410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>
                <a:latin typeface="Arial" panose="020B0604020202020204" pitchFamily="34" charset="0"/>
                <a:cs typeface="Arial" panose="020B0604020202020204" pitchFamily="34" charset="0"/>
              </a:rPr>
              <a:t>FONTES DE FINANCIAMENTO DE MÉDIO E LONGO PRAZOS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914400"/>
            <a:ext cx="8458200" cy="33478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PT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acordo com </a:t>
            </a:r>
            <a:r>
              <a:rPr lang="pt-PT" sz="2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 Fortuna</a:t>
            </a:r>
            <a:r>
              <a:rPr lang="pt-PT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autor do </a:t>
            </a:r>
            <a:r>
              <a:rPr lang="pt-PT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livro Mercado Financeiro: Produtos e Serviços, Leasing,</a:t>
            </a:r>
            <a:r>
              <a:rPr lang="pt-PT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é: “</a:t>
            </a:r>
            <a:r>
              <a:rPr lang="pt-PT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 operação realizada mediante contrato, na qual o dono do bem (locador) concede a outrem (locatário) a utilização do mesmo, por prazo determinado</a:t>
            </a:r>
            <a:r>
              <a:rPr lang="pt-PT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indent="4572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Leasing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914400"/>
            <a:ext cx="8458200" cy="39018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indent="4572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PT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 </a:t>
            </a:r>
            <a:r>
              <a:rPr lang="pt-PT" sz="2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Ismael </a:t>
            </a:r>
            <a:r>
              <a:rPr lang="pt-PT" sz="24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Ismael</a:t>
            </a:r>
            <a:r>
              <a:rPr lang="pt-PT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autor do texto de apoio de </a:t>
            </a:r>
            <a:r>
              <a:rPr lang="pt-PT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Gestão Financeira e Orçamental, </a:t>
            </a:r>
            <a:r>
              <a:rPr lang="pt-PT" sz="2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Leasing </a:t>
            </a:r>
            <a:r>
              <a:rPr lang="pt-PT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(pág. 148)</a:t>
            </a:r>
            <a:r>
              <a:rPr lang="pt-PT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é: “ </a:t>
            </a:r>
            <a:r>
              <a:rPr lang="pt-PT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contrato pelo qual uma das partes se obriga, contra retribuição, a conceder a outra, o gozo temporário de uma coisa adquirida por indicação desta, e que a mesma pode comprar num determinado prazo, mediante o pagamento de um valor residual.”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Leasing</a:t>
            </a:r>
          </a:p>
        </p:txBody>
      </p:sp>
    </p:spTree>
    <p:extLst>
      <p:ext uri="{BB962C8B-B14F-4D97-AF65-F5344CB8AC3E}">
        <p14:creationId xmlns:p14="http://schemas.microsoft.com/office/powerpoint/2010/main" val="25080109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006257"/>
            <a:ext cx="8686800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2400" dirty="0">
                <a:latin typeface="Arial" panose="020B0604020202020204" pitchFamily="34" charset="0"/>
                <a:cs typeface="Arial" panose="020B0604020202020204" pitchFamily="34" charset="0"/>
              </a:rPr>
              <a:t>Num contrato de leasing, o proprietário do equipamento (o locador), autoriza o utilizador (o locatário) a dispor do equipamento em troca de pagamentos periódicos, que incluem capital e juros. Findo o prazo de vigência do contrato, o locatário pode adquirir o equipamento objeto do contrato, mediante o pagamento de um valor residual pré-estabelecido.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Leasing</a:t>
            </a:r>
          </a:p>
        </p:txBody>
      </p:sp>
    </p:spTree>
    <p:extLst>
      <p:ext uri="{BB962C8B-B14F-4D97-AF65-F5344CB8AC3E}">
        <p14:creationId xmlns:p14="http://schemas.microsoft.com/office/powerpoint/2010/main" val="13224626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006257"/>
            <a:ext cx="8686800" cy="39703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None/>
              <a:defRPr/>
            </a:pPr>
            <a:r>
              <a:rPr lang="pt-PT" sz="2800" dirty="0">
                <a:latin typeface="Trebuchet MS" pitchFamily="34" charset="0"/>
                <a:cs typeface="Times New Roman" pitchFamily="18" charset="0"/>
              </a:rPr>
              <a:t>De acordo com </a:t>
            </a:r>
            <a:r>
              <a:rPr lang="pt-PT" sz="2800" b="1" dirty="0">
                <a:solidFill>
                  <a:schemeClr val="tx2"/>
                </a:solidFill>
                <a:latin typeface="Trebuchet MS" pitchFamily="34" charset="0"/>
                <a:cs typeface="Times New Roman" pitchFamily="18" charset="0"/>
              </a:rPr>
              <a:t>BRIGHAN (2000:844</a:t>
            </a:r>
            <a:r>
              <a:rPr lang="pt-PT" sz="2800" b="1" dirty="0">
                <a:latin typeface="Trebuchet MS" pitchFamily="34" charset="0"/>
                <a:cs typeface="Times New Roman" pitchFamily="18" charset="0"/>
              </a:rPr>
              <a:t>),</a:t>
            </a:r>
            <a:r>
              <a:rPr lang="pt-PT" sz="2800" dirty="0">
                <a:latin typeface="Trebuchet MS" pitchFamily="34" charset="0"/>
                <a:cs typeface="Times New Roman" pitchFamily="18" charset="0"/>
              </a:rPr>
              <a:t> existem basicamente três tipos de operações de Leasing:</a:t>
            </a:r>
            <a:endParaRPr lang="pt-PT" sz="2800" dirty="0">
              <a:latin typeface="Bauhaus Md BT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2800" dirty="0">
              <a:latin typeface="Arial" charset="0"/>
            </a:endParaRPr>
          </a:p>
          <a:p>
            <a:pPr>
              <a:lnSpc>
                <a:spcPct val="200000"/>
              </a:lnSpc>
              <a:buFont typeface="Wingdings" pitchFamily="2" charset="2"/>
              <a:buChar char="q"/>
              <a:defRPr/>
            </a:pPr>
            <a:r>
              <a:rPr lang="pt-PT" sz="2800" b="1" dirty="0">
                <a:latin typeface="Trebuchet MS" pitchFamily="34" charset="0"/>
                <a:cs typeface="Times New Roman" pitchFamily="18" charset="0"/>
              </a:rPr>
              <a:t>Acordos de </a:t>
            </a:r>
            <a:r>
              <a:rPr lang="pt-PT" sz="2800" b="1" i="1" dirty="0">
                <a:latin typeface="Trebuchet MS" pitchFamily="34" charset="0"/>
                <a:cs typeface="Times New Roman" pitchFamily="18" charset="0"/>
              </a:rPr>
              <a:t>sale-</a:t>
            </a:r>
            <a:r>
              <a:rPr lang="pt-PT" sz="2800" b="1" i="1" dirty="0" err="1">
                <a:latin typeface="Trebuchet MS" pitchFamily="34" charset="0"/>
                <a:cs typeface="Times New Roman" pitchFamily="18" charset="0"/>
              </a:rPr>
              <a:t>and</a:t>
            </a:r>
            <a:r>
              <a:rPr lang="pt-PT" sz="2800" b="1" i="1" dirty="0">
                <a:latin typeface="Trebuchet MS" pitchFamily="34" charset="0"/>
                <a:cs typeface="Times New Roman" pitchFamily="18" charset="0"/>
              </a:rPr>
              <a:t>-</a:t>
            </a:r>
            <a:r>
              <a:rPr lang="pt-PT" sz="2800" b="1" i="1" dirty="0" err="1">
                <a:latin typeface="Trebuchet MS" pitchFamily="34" charset="0"/>
                <a:cs typeface="Times New Roman" pitchFamily="18" charset="0"/>
              </a:rPr>
              <a:t>leaseback</a:t>
            </a:r>
            <a:r>
              <a:rPr lang="pt-PT" sz="2800" b="1" dirty="0">
                <a:latin typeface="Trebuchet MS" pitchFamily="34" charset="0"/>
                <a:cs typeface="Times New Roman" pitchFamily="18" charset="0"/>
              </a:rPr>
              <a:t> 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  <a:defRPr/>
            </a:pPr>
            <a:r>
              <a:rPr lang="pt-PT" sz="2800" b="1" i="1" dirty="0">
                <a:latin typeface="Trebuchet MS" pitchFamily="34" charset="0"/>
                <a:cs typeface="Times New Roman" pitchFamily="18" charset="0"/>
              </a:rPr>
              <a:t>Leasing </a:t>
            </a:r>
            <a:r>
              <a:rPr lang="pt-PT" sz="2800" b="1" dirty="0">
                <a:latin typeface="Trebuchet MS" pitchFamily="34" charset="0"/>
                <a:cs typeface="Times New Roman" pitchFamily="18" charset="0"/>
              </a:rPr>
              <a:t>Operacional</a:t>
            </a:r>
            <a:endParaRPr lang="en-US" sz="2800" dirty="0">
              <a:latin typeface="Arial" charset="0"/>
            </a:endParaRPr>
          </a:p>
          <a:p>
            <a:pPr>
              <a:lnSpc>
                <a:spcPct val="200000"/>
              </a:lnSpc>
              <a:buFont typeface="Wingdings" pitchFamily="2" charset="2"/>
              <a:buChar char="q"/>
              <a:defRPr/>
            </a:pPr>
            <a:r>
              <a:rPr lang="pt-PT" sz="2800" b="1" dirty="0">
                <a:latin typeface="Trebuchet MS" pitchFamily="34" charset="0"/>
                <a:cs typeface="Times New Roman" pitchFamily="18" charset="0"/>
              </a:rPr>
              <a:t>Leasing financeiro ou de capital</a:t>
            </a:r>
            <a:r>
              <a:rPr lang="en-US" sz="2800" dirty="0">
                <a:latin typeface="Arial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Tipos de </a:t>
            </a:r>
            <a:r>
              <a:rPr lang="pt-PT" sz="2800" b="1" dirty="0">
                <a:latin typeface="Arial" panose="020B0604020202020204" pitchFamily="34" charset="0"/>
                <a:cs typeface="Arial" panose="020B0604020202020204" pitchFamily="34" charset="0"/>
              </a:rPr>
              <a:t>operações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 de Leasing</a:t>
            </a:r>
          </a:p>
        </p:txBody>
      </p:sp>
    </p:spTree>
    <p:extLst>
      <p:ext uri="{BB962C8B-B14F-4D97-AF65-F5344CB8AC3E}">
        <p14:creationId xmlns:p14="http://schemas.microsoft.com/office/powerpoint/2010/main" val="37844873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006257"/>
            <a:ext cx="8686800" cy="51398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t-PT" sz="2400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dirty="0">
                <a:latin typeface="Arial" panose="020B0604020202020204" pitchFamily="34" charset="0"/>
                <a:cs typeface="Arial" panose="020B0604020202020204" pitchFamily="34" charset="0"/>
              </a:rPr>
              <a:t>regido por um contrato, praticado diretamente entre o produtor de bens (Locador) e seus usuários (Locatário), sendo aquele o responsável pela manutenção do bem arrendado ou de qualquer outro tipo de assistência técnica que seja necessária para seu perfeito funcionamento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t-PT" sz="2400" dirty="0">
                <a:latin typeface="Trebuchet MS" pitchFamily="34" charset="0"/>
                <a:cs typeface="Times New Roman" pitchFamily="18" charset="0"/>
              </a:rPr>
              <a:t>O prazo de Leasing operacional deve ser inferior a 75% do prazo de vida útil econômica do bem</a:t>
            </a:r>
          </a:p>
          <a:p>
            <a:pPr>
              <a:lnSpc>
                <a:spcPct val="150000"/>
              </a:lnSpc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Leasing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Operacional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0526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926692"/>
            <a:ext cx="8686800" cy="56784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  <a:buFont typeface="Wingdings" pitchFamily="2" charset="2"/>
              <a:buChar char="q"/>
              <a:defRPr/>
            </a:pPr>
            <a:r>
              <a:rPr lang="pt-PT" sz="2200" dirty="0">
                <a:latin typeface="Arial" panose="020B0604020202020204" pitchFamily="34" charset="0"/>
                <a:cs typeface="Arial" panose="020B0604020202020204" pitchFamily="34" charset="0"/>
              </a:rPr>
              <a:t>É uma operação de financiamento de médio à longo prazo, com base em um contrato de bens e imóveis, onde intervém uma empresa de Leasing (locador), a empresa produtora do bem objeto do contrato (fornecedor) e a empresa que necessita utilizá-lo (locatário.</a:t>
            </a:r>
          </a:p>
          <a:p>
            <a:pPr algn="just">
              <a:lnSpc>
                <a:spcPct val="150000"/>
              </a:lnSpc>
              <a:defRPr/>
            </a:pPr>
            <a:endParaRPr lang="pt-PT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  <a:buFont typeface="Wingdings" pitchFamily="2" charset="2"/>
              <a:buChar char="q"/>
              <a:defRPr/>
            </a:pPr>
            <a:r>
              <a:rPr lang="pt-PT" sz="2200" dirty="0">
                <a:latin typeface="Arial" panose="020B0604020202020204" pitchFamily="34" charset="0"/>
                <a:cs typeface="Arial" panose="020B0604020202020204" pitchFamily="34" charset="0"/>
              </a:rPr>
              <a:t>As contraprestações e demais pagamentos previstos no contrato, devidos pela locatário, devem ser suficientes para que a locadora recupere o custo do bem arrendado durante o prazo contratual da operação e, adicionalmente, obtenha um retorno sobre os recursos investidos.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Leasing Financeiro</a:t>
            </a:r>
          </a:p>
        </p:txBody>
      </p:sp>
    </p:spTree>
    <p:extLst>
      <p:ext uri="{BB962C8B-B14F-4D97-AF65-F5344CB8AC3E}">
        <p14:creationId xmlns:p14="http://schemas.microsoft.com/office/powerpoint/2010/main" val="30050002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006257"/>
            <a:ext cx="8686800" cy="39703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  <a:buFont typeface="Wingdings" pitchFamily="2" charset="2"/>
              <a:buChar char="q"/>
              <a:defRPr/>
            </a:pPr>
            <a:r>
              <a:rPr lang="pt-PT" sz="2400" dirty="0">
                <a:latin typeface="Arial" panose="020B0604020202020204" pitchFamily="34" charset="0"/>
                <a:cs typeface="Arial" panose="020B0604020202020204" pitchFamily="34" charset="0"/>
              </a:rPr>
              <a:t>As despesas de manutenção, assistência técnica e serviços correlatos a operacionalidade do bem arrendado são de responsabilidade da locatário</a:t>
            </a:r>
          </a:p>
          <a:p>
            <a:pPr algn="just">
              <a:lnSpc>
                <a:spcPct val="150000"/>
              </a:lnSpc>
              <a:defRPr/>
            </a:pPr>
            <a:endParaRPr lang="pt-PT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  <a:buFont typeface="Wingdings" pitchFamily="2" charset="2"/>
              <a:buChar char="q"/>
              <a:defRPr/>
            </a:pPr>
            <a:r>
              <a:rPr lang="pt-PT" sz="2400" dirty="0">
                <a:latin typeface="Arial" panose="020B0604020202020204" pitchFamily="34" charset="0"/>
                <a:cs typeface="Arial" panose="020B0604020202020204" pitchFamily="34" charset="0"/>
              </a:rPr>
              <a:t>O preço para o exercício da opção de compra deve ser livremente pactuado, podendo ser, inclusive, o valor de mercado do bem arrendado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Leasing Financeiro</a:t>
            </a:r>
          </a:p>
        </p:txBody>
      </p:sp>
    </p:spTree>
    <p:extLst>
      <p:ext uri="{BB962C8B-B14F-4D97-AF65-F5344CB8AC3E}">
        <p14:creationId xmlns:p14="http://schemas.microsoft.com/office/powerpoint/2010/main" val="37662545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Leasing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295400"/>
            <a:ext cx="8229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Cálculo da renda do leasing:</a:t>
            </a:r>
          </a:p>
          <a:p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Onde:</a:t>
            </a: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Vo= valor contractual do bem locado;</a:t>
            </a: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r = taxa períodica de locação financeira;</a:t>
            </a: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Vr = % do valor residual</a:t>
            </a: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R= prestação periodíca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09800"/>
            <a:ext cx="5638800" cy="70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55068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Leasing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334613"/>
              </p:ext>
            </p:extLst>
          </p:nvPr>
        </p:nvGraphicFramePr>
        <p:xfrm>
          <a:off x="304800" y="1447800"/>
          <a:ext cx="8534401" cy="36576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25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06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6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72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72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4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54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Descrição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Ano 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Ano 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Ano 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Ano 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Ano 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4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1.Capital Dívida Inicial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4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2.Renda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2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3.Juro(-)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54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4.Reembolso(-)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54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5.Capital Dívida Final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54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6.Efeito Fiscal dos Juros(+)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54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7.Cash </a:t>
                      </a:r>
                      <a:r>
                        <a:rPr lang="pt-PT" sz="2000" dirty="0" err="1">
                          <a:effectLst/>
                        </a:rPr>
                        <a:t>Flow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7097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040558"/>
            <a:ext cx="8610600" cy="39703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BR" sz="2400" dirty="0">
                <a:latin typeface="Arial" charset="0"/>
              </a:rPr>
              <a:t>É um produto financeiro que assume a forma de uma participação temporária no capital social de uma empresa, concretizada </a:t>
            </a:r>
            <a:r>
              <a:rPr lang="pt-BR" sz="2400" dirty="0" smtClean="0">
                <a:latin typeface="Arial" charset="0"/>
              </a:rPr>
              <a:t>através </a:t>
            </a:r>
            <a:r>
              <a:rPr lang="pt-BR" sz="2400" dirty="0">
                <a:latin typeface="Arial" charset="0"/>
              </a:rPr>
              <a:t>da aquisição de acções, quotas ou obrigações conversíveis em acções ou </a:t>
            </a:r>
            <a:r>
              <a:rPr lang="pt-BR" sz="2400" dirty="0" smtClean="0">
                <a:latin typeface="Arial" charset="0"/>
              </a:rPr>
              <a:t>através </a:t>
            </a:r>
            <a:r>
              <a:rPr lang="pt-BR" sz="2400" dirty="0">
                <a:latin typeface="Arial" charset="0"/>
              </a:rPr>
              <a:t>da efectivação de prestações suplementares de capital por uma Sociedade Capital de Risco, ou com recurso a um fundo de capital de risco.</a:t>
            </a:r>
            <a:endParaRPr lang="pt-BR" sz="2400" b="1" dirty="0"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Capital de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risco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5648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6720" y="1563231"/>
            <a:ext cx="8610600" cy="22467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	Aumento de Capital Social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	Prestações suplementares de capital</a:t>
            </a:r>
          </a:p>
          <a:p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	Autofinanciamento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619780"/>
            <a:ext cx="7315200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CAPITAIS PRÓPRIOS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7700" y="1143000"/>
            <a:ext cx="8001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Ao tornar-se sócia ou accionista da empresa, a SCR passa a participar na sua gestão e na partilha do próprio risco do negócio.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capital de risco não representa uma dívida da empresa perante terceiros pelo que não existe a obrigação de pagamento de juros e reembolsos de capital em datas pré-determinadas e independentemente da evolução dos negócios e dos resultados.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capital de risco as SCR assumem o risco à semelhança dos restantes sócios ou accionistas e a remuneração dos capitais investidos dependem do sucesso dos negócios.</a:t>
            </a:r>
            <a:endParaRPr lang="pt-BR" sz="20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Capital de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risco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3263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2900" y="1146944"/>
            <a:ext cx="8458200" cy="4651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O 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capital de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risco é sempre um investimento realizado   temporariamente, ou seja, é matéria de acordo inicial a forma de saída da sociedade de capital de risco (como e quando), podendo esta assumir diferentes formas: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Venda da participação aos seus antigos titulares, de forma espontânea ou previamente acordada no 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momento do investimento;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Venda da participação a terceiros, quer a investidores tradicionais quer a outros investidores de 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Capital de Risco;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Venda em Mercado de bolsa, muito utilizada em países onde as PME têm uma forte expressão no mercado da bolsa.</a:t>
            </a:r>
            <a:endParaRPr lang="pt-BR" sz="20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Capital de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risco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9604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1712108"/>
            <a:ext cx="8077200" cy="32778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13800" dirty="0">
                <a:latin typeface="Arial" charset="0"/>
              </a:rPr>
              <a:t>FIM</a:t>
            </a:r>
            <a:endParaRPr lang="pt-BR" sz="138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065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5648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179493"/>
            <a:ext cx="8458200" cy="46166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É uma forma de financiamento que pode ser feita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através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da entrada de novos sócios, incorporação de reservas e transferência de dívidas em capital. </a:t>
            </a:r>
          </a:p>
          <a:p>
            <a:pPr>
              <a:lnSpc>
                <a:spcPct val="150000"/>
              </a:lnSpc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Se o valor de subscrição for superior ao valor nominal, constitui-se uma reserva ou prémio de emissão.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544544"/>
            <a:ext cx="7315200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Aumento de Capital Social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5648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914400"/>
            <a:ext cx="8305800" cy="267765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indent="457200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Referem-se as entradas de dinheiro que vão reforçar o capital social, e podem contribuir para a redução do risco financeiro estrutural da empresa.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pt-PT" sz="2800" b="1" dirty="0">
                <a:latin typeface="Arial" panose="020B0604020202020204" pitchFamily="34" charset="0"/>
                <a:cs typeface="Arial" panose="020B0604020202020204" pitchFamily="34" charset="0"/>
              </a:rPr>
              <a:t>Prestações Suplementares de Capital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6564868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Docentes</a:t>
            </a:r>
            <a:r>
              <a:rPr lang="en-US" dirty="0">
                <a:latin typeface="Arial" pitchFamily="34" charset="0"/>
                <a:cs typeface="Arial" pitchFamily="34" charset="0"/>
              </a:rPr>
              <a:t>: Juliete Sitoe 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Cheila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Hoana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14400" y="381000"/>
            <a:ext cx="7315200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pt-BR" sz="2800" b="1" dirty="0">
                <a:latin typeface="Arial" pitchFamily="34" charset="0"/>
                <a:cs typeface="Arial" pitchFamily="34" charset="0"/>
              </a:rPr>
              <a:t>Cessões de Activos 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33400" y="1219200"/>
            <a:ext cx="8305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alienação de activos é uma forma de realização de fundos com o consentimento dos responsáveis técnicos da produção.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5648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291111"/>
            <a:ext cx="8511363" cy="332398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BR" sz="2800" dirty="0">
                <a:latin typeface="Arial" charset="0"/>
              </a:rPr>
              <a:t>Que se caracteriza pela retenção de parte dos lucros obtidos quer na gestão </a:t>
            </a:r>
            <a:r>
              <a:rPr lang="pt-BR" sz="2800" dirty="0" smtClean="0">
                <a:latin typeface="Arial" charset="0"/>
              </a:rPr>
              <a:t>eficiente </a:t>
            </a:r>
            <a:r>
              <a:rPr lang="pt-BR" sz="2800" dirty="0">
                <a:latin typeface="Arial" charset="0"/>
              </a:rPr>
              <a:t>dos activos quer no controlo dos custos para a realização de novos investimentos.</a:t>
            </a:r>
          </a:p>
          <a:p>
            <a:pPr algn="just">
              <a:lnSpc>
                <a:spcPct val="150000"/>
              </a:lnSpc>
              <a:defRPr/>
            </a:pPr>
            <a:endParaRPr lang="pt-PT" sz="2800" dirty="0"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67380"/>
            <a:ext cx="7315200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pt-PT" sz="2800" b="1" dirty="0">
                <a:latin typeface="Arial" charset="0"/>
              </a:rPr>
              <a:t>Autofinanciamento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5648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211282"/>
            <a:ext cx="8610600" cy="332398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800" dirty="0">
                <a:latin typeface="Arial" charset="0"/>
              </a:rPr>
              <a:t>Suprimentos;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800" dirty="0">
                <a:latin typeface="Arial" charset="0"/>
              </a:rPr>
              <a:t>Empréstimos bancários;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800" dirty="0">
                <a:latin typeface="Arial" charset="0"/>
              </a:rPr>
              <a:t>Empréstimos obrigacionista;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800" dirty="0">
                <a:latin typeface="Arial" charset="0"/>
              </a:rPr>
              <a:t>Leasing;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800" dirty="0">
                <a:latin typeface="Arial" charset="0"/>
              </a:rPr>
              <a:t>Capital de risco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467380"/>
            <a:ext cx="7315200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pt-PT" sz="2800" b="1" dirty="0"/>
              <a:t>CAPITAIS ALHEIOS</a:t>
            </a:r>
          </a:p>
        </p:txBody>
      </p:sp>
    </p:spTree>
    <p:extLst>
      <p:ext uri="{BB962C8B-B14F-4D97-AF65-F5344CB8AC3E}">
        <p14:creationId xmlns:p14="http://schemas.microsoft.com/office/powerpoint/2010/main" val="1272340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143000" cy="45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Superior de Transportes e Comunicações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5648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Docentes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Juliete Sitoe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082457"/>
            <a:ext cx="8458200" cy="324415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BR" sz="2800" dirty="0">
                <a:latin typeface="Arial" charset="0"/>
              </a:rPr>
              <a:t>São empréstimos efectuados pelos sócios e tem como objectivo, complementar insuficiências estruturais ou relativamente duradouras, dos capitais próprios e deverão permanecer na empresa, por um prazo superior a um ano.</a:t>
            </a:r>
            <a:endParaRPr lang="pt-PT" sz="2800" dirty="0"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315200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indent="457200" algn="ctr">
              <a:defRPr/>
            </a:pPr>
            <a:r>
              <a:rPr lang="pt-PT" sz="2800" b="1" dirty="0">
                <a:latin typeface="Arial" charset="0"/>
              </a:rPr>
              <a:t>Suprimentos</a:t>
            </a:r>
            <a:endParaRPr lang="en-US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2322</TotalTime>
  <Words>1649</Words>
  <Application>Microsoft Office PowerPoint</Application>
  <PresentationFormat>On-screen Show (4:3)</PresentationFormat>
  <Paragraphs>350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Arial</vt:lpstr>
      <vt:lpstr>Bauhaus Md BT</vt:lpstr>
      <vt:lpstr>Calibri</vt:lpstr>
      <vt:lpstr>Cambria Math</vt:lpstr>
      <vt:lpstr>Times New Roman</vt:lpstr>
      <vt:lpstr>Trebuchet MS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juliete</dc:creator>
  <cp:lastModifiedBy>cheila.hoana</cp:lastModifiedBy>
  <cp:revision>140</cp:revision>
  <dcterms:created xsi:type="dcterms:W3CDTF">2015-03-04T19:45:24Z</dcterms:created>
  <dcterms:modified xsi:type="dcterms:W3CDTF">2020-05-27T12:16:35Z</dcterms:modified>
</cp:coreProperties>
</file>